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7" r:id="rId2"/>
    <p:sldId id="279" r:id="rId3"/>
    <p:sldId id="296" r:id="rId4"/>
    <p:sldId id="283" r:id="rId5"/>
    <p:sldId id="298" r:id="rId6"/>
    <p:sldId id="299" r:id="rId7"/>
    <p:sldId id="295" r:id="rId8"/>
    <p:sldId id="288" r:id="rId9"/>
    <p:sldId id="289" r:id="rId10"/>
    <p:sldId id="258" r:id="rId11"/>
    <p:sldId id="300" r:id="rId12"/>
    <p:sldId id="297" r:id="rId13"/>
    <p:sldId id="281" r:id="rId14"/>
    <p:sldId id="259" r:id="rId15"/>
    <p:sldId id="282" r:id="rId16"/>
    <p:sldId id="280" r:id="rId17"/>
    <p:sldId id="284" r:id="rId18"/>
    <p:sldId id="264" r:id="rId19"/>
    <p:sldId id="260" r:id="rId20"/>
    <p:sldId id="263" r:id="rId21"/>
    <p:sldId id="285" r:id="rId22"/>
    <p:sldId id="286" r:id="rId23"/>
    <p:sldId id="261" r:id="rId24"/>
    <p:sldId id="26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9" autoAdjust="0"/>
    <p:restoredTop sz="94660"/>
  </p:normalViewPr>
  <p:slideViewPr>
    <p:cSldViewPr snapToGrid="0">
      <p:cViewPr varScale="1">
        <p:scale>
          <a:sx n="71" d="100"/>
          <a:sy n="71" d="100"/>
        </p:scale>
        <p:origin x="77" y="4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F1FC80-44A4-4AD6-A9F1-1C667CB64BF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74A4D4A-7E30-4830-8A76-0B419A675EF6}">
      <dgm:prSet/>
      <dgm:spPr/>
      <dgm:t>
        <a:bodyPr/>
        <a:lstStyle/>
        <a:p>
          <a:r>
            <a:rPr lang="en-AU"/>
            <a:t>Make a requirements.txt</a:t>
          </a:r>
          <a:endParaRPr lang="en-US"/>
        </a:p>
      </dgm:t>
    </dgm:pt>
    <dgm:pt modelId="{1C521D86-DD32-4519-B534-F7AF055D64AF}" type="parTrans" cxnId="{2A128345-DB07-428C-9BFF-FB358D1096B0}">
      <dgm:prSet/>
      <dgm:spPr/>
      <dgm:t>
        <a:bodyPr/>
        <a:lstStyle/>
        <a:p>
          <a:endParaRPr lang="en-US"/>
        </a:p>
      </dgm:t>
    </dgm:pt>
    <dgm:pt modelId="{884EFB55-1698-4316-8E45-B6CEACEB03C6}" type="sibTrans" cxnId="{2A128345-DB07-428C-9BFF-FB358D1096B0}">
      <dgm:prSet/>
      <dgm:spPr/>
      <dgm:t>
        <a:bodyPr/>
        <a:lstStyle/>
        <a:p>
          <a:endParaRPr lang="en-US"/>
        </a:p>
      </dgm:t>
    </dgm:pt>
    <dgm:pt modelId="{C04536A3-DF05-495E-85E6-259336912281}">
      <dgm:prSet/>
      <dgm:spPr/>
      <dgm:t>
        <a:bodyPr/>
        <a:lstStyle/>
        <a:p>
          <a:r>
            <a:rPr lang="en-AU"/>
            <a:t>[prompt: how do I make a requirements.txt with pip and why should I do this]</a:t>
          </a:r>
          <a:endParaRPr lang="en-US"/>
        </a:p>
      </dgm:t>
    </dgm:pt>
    <dgm:pt modelId="{2930AB93-CD9D-4977-9A6A-3D78C4E0B27F}" type="parTrans" cxnId="{0C7DFD26-D70B-4CDF-B6B0-E6635026A666}">
      <dgm:prSet/>
      <dgm:spPr/>
      <dgm:t>
        <a:bodyPr/>
        <a:lstStyle/>
        <a:p>
          <a:endParaRPr lang="en-US"/>
        </a:p>
      </dgm:t>
    </dgm:pt>
    <dgm:pt modelId="{D845FB06-46F4-44E5-BDF3-68C2625232E6}" type="sibTrans" cxnId="{0C7DFD26-D70B-4CDF-B6B0-E6635026A666}">
      <dgm:prSet/>
      <dgm:spPr/>
      <dgm:t>
        <a:bodyPr/>
        <a:lstStyle/>
        <a:p>
          <a:endParaRPr lang="en-US"/>
        </a:p>
      </dgm:t>
    </dgm:pt>
    <dgm:pt modelId="{F957FA26-1ACC-423E-9592-0CA76C0EA8D3}" type="pres">
      <dgm:prSet presAssocID="{97F1FC80-44A4-4AD6-A9F1-1C667CB64BF1}" presName="vert0" presStyleCnt="0">
        <dgm:presLayoutVars>
          <dgm:dir/>
          <dgm:animOne val="branch"/>
          <dgm:animLvl val="lvl"/>
        </dgm:presLayoutVars>
      </dgm:prSet>
      <dgm:spPr/>
    </dgm:pt>
    <dgm:pt modelId="{F487C3DE-D369-4279-8FB6-FBB3CA972824}" type="pres">
      <dgm:prSet presAssocID="{174A4D4A-7E30-4830-8A76-0B419A675EF6}" presName="thickLine" presStyleLbl="alignNode1" presStyleIdx="0" presStyleCnt="2"/>
      <dgm:spPr/>
    </dgm:pt>
    <dgm:pt modelId="{A11D7C85-F282-4817-9C4F-931444434003}" type="pres">
      <dgm:prSet presAssocID="{174A4D4A-7E30-4830-8A76-0B419A675EF6}" presName="horz1" presStyleCnt="0"/>
      <dgm:spPr/>
    </dgm:pt>
    <dgm:pt modelId="{4FF0B3DE-E0D0-4734-83A3-F7E28E3E85F2}" type="pres">
      <dgm:prSet presAssocID="{174A4D4A-7E30-4830-8A76-0B419A675EF6}" presName="tx1" presStyleLbl="revTx" presStyleIdx="0" presStyleCnt="2"/>
      <dgm:spPr/>
    </dgm:pt>
    <dgm:pt modelId="{5C6F8E34-F203-49CF-8103-D071D5E45FC7}" type="pres">
      <dgm:prSet presAssocID="{174A4D4A-7E30-4830-8A76-0B419A675EF6}" presName="vert1" presStyleCnt="0"/>
      <dgm:spPr/>
    </dgm:pt>
    <dgm:pt modelId="{A54F79A5-89C9-45DC-9029-D80ED9FF7018}" type="pres">
      <dgm:prSet presAssocID="{C04536A3-DF05-495E-85E6-259336912281}" presName="thickLine" presStyleLbl="alignNode1" presStyleIdx="1" presStyleCnt="2"/>
      <dgm:spPr/>
    </dgm:pt>
    <dgm:pt modelId="{D2B24AFD-2D17-4A31-A0E6-2D2AD9783A2D}" type="pres">
      <dgm:prSet presAssocID="{C04536A3-DF05-495E-85E6-259336912281}" presName="horz1" presStyleCnt="0"/>
      <dgm:spPr/>
    </dgm:pt>
    <dgm:pt modelId="{BF8D8DAA-3763-4277-BBA7-C955E350E6A7}" type="pres">
      <dgm:prSet presAssocID="{C04536A3-DF05-495E-85E6-259336912281}" presName="tx1" presStyleLbl="revTx" presStyleIdx="1" presStyleCnt="2"/>
      <dgm:spPr/>
    </dgm:pt>
    <dgm:pt modelId="{C06D29AF-5BDD-45C4-96E0-DF513B615380}" type="pres">
      <dgm:prSet presAssocID="{C04536A3-DF05-495E-85E6-259336912281}" presName="vert1" presStyleCnt="0"/>
      <dgm:spPr/>
    </dgm:pt>
  </dgm:ptLst>
  <dgm:cxnLst>
    <dgm:cxn modelId="{0C7DFD26-D70B-4CDF-B6B0-E6635026A666}" srcId="{97F1FC80-44A4-4AD6-A9F1-1C667CB64BF1}" destId="{C04536A3-DF05-495E-85E6-259336912281}" srcOrd="1" destOrd="0" parTransId="{2930AB93-CD9D-4977-9A6A-3D78C4E0B27F}" sibTransId="{D845FB06-46F4-44E5-BDF3-68C2625232E6}"/>
    <dgm:cxn modelId="{9AA8285F-22B3-49EF-9F5D-4339E31F244B}" type="presOf" srcId="{174A4D4A-7E30-4830-8A76-0B419A675EF6}" destId="{4FF0B3DE-E0D0-4734-83A3-F7E28E3E85F2}" srcOrd="0" destOrd="0" presId="urn:microsoft.com/office/officeart/2008/layout/LinedList"/>
    <dgm:cxn modelId="{2A128345-DB07-428C-9BFF-FB358D1096B0}" srcId="{97F1FC80-44A4-4AD6-A9F1-1C667CB64BF1}" destId="{174A4D4A-7E30-4830-8A76-0B419A675EF6}" srcOrd="0" destOrd="0" parTransId="{1C521D86-DD32-4519-B534-F7AF055D64AF}" sibTransId="{884EFB55-1698-4316-8E45-B6CEACEB03C6}"/>
    <dgm:cxn modelId="{3F9AF885-739E-4125-928F-0BE9B54BE560}" type="presOf" srcId="{C04536A3-DF05-495E-85E6-259336912281}" destId="{BF8D8DAA-3763-4277-BBA7-C955E350E6A7}" srcOrd="0" destOrd="0" presId="urn:microsoft.com/office/officeart/2008/layout/LinedList"/>
    <dgm:cxn modelId="{D3D3B5C7-A549-41AA-A688-78B5C46F4365}" type="presOf" srcId="{97F1FC80-44A4-4AD6-A9F1-1C667CB64BF1}" destId="{F957FA26-1ACC-423E-9592-0CA76C0EA8D3}" srcOrd="0" destOrd="0" presId="urn:microsoft.com/office/officeart/2008/layout/LinedList"/>
    <dgm:cxn modelId="{488E4D58-D3A6-47D4-AA54-20420F88B1BF}" type="presParOf" srcId="{F957FA26-1ACC-423E-9592-0CA76C0EA8D3}" destId="{F487C3DE-D369-4279-8FB6-FBB3CA972824}" srcOrd="0" destOrd="0" presId="urn:microsoft.com/office/officeart/2008/layout/LinedList"/>
    <dgm:cxn modelId="{1339740C-E561-4A73-A0D0-5DB838B33109}" type="presParOf" srcId="{F957FA26-1ACC-423E-9592-0CA76C0EA8D3}" destId="{A11D7C85-F282-4817-9C4F-931444434003}" srcOrd="1" destOrd="0" presId="urn:microsoft.com/office/officeart/2008/layout/LinedList"/>
    <dgm:cxn modelId="{B2BDB678-F44E-4BFC-832F-B569C157286E}" type="presParOf" srcId="{A11D7C85-F282-4817-9C4F-931444434003}" destId="{4FF0B3DE-E0D0-4734-83A3-F7E28E3E85F2}" srcOrd="0" destOrd="0" presId="urn:microsoft.com/office/officeart/2008/layout/LinedList"/>
    <dgm:cxn modelId="{63DFF26D-6033-41AD-8744-EDA685C56DD6}" type="presParOf" srcId="{A11D7C85-F282-4817-9C4F-931444434003}" destId="{5C6F8E34-F203-49CF-8103-D071D5E45FC7}" srcOrd="1" destOrd="0" presId="urn:microsoft.com/office/officeart/2008/layout/LinedList"/>
    <dgm:cxn modelId="{74865807-5F17-42AF-98D9-2A20AD16BF65}" type="presParOf" srcId="{F957FA26-1ACC-423E-9592-0CA76C0EA8D3}" destId="{A54F79A5-89C9-45DC-9029-D80ED9FF7018}" srcOrd="2" destOrd="0" presId="urn:microsoft.com/office/officeart/2008/layout/LinedList"/>
    <dgm:cxn modelId="{FF72A0A0-91C7-47A4-B921-8066CC692F88}" type="presParOf" srcId="{F957FA26-1ACC-423E-9592-0CA76C0EA8D3}" destId="{D2B24AFD-2D17-4A31-A0E6-2D2AD9783A2D}" srcOrd="3" destOrd="0" presId="urn:microsoft.com/office/officeart/2008/layout/LinedList"/>
    <dgm:cxn modelId="{6986AFF8-9783-4588-BDF8-DC57EE5E2026}" type="presParOf" srcId="{D2B24AFD-2D17-4A31-A0E6-2D2AD9783A2D}" destId="{BF8D8DAA-3763-4277-BBA7-C955E350E6A7}" srcOrd="0" destOrd="0" presId="urn:microsoft.com/office/officeart/2008/layout/LinedList"/>
    <dgm:cxn modelId="{9CD95E0B-C55B-448F-A6AD-FCE3ACB36C22}" type="presParOf" srcId="{D2B24AFD-2D17-4A31-A0E6-2D2AD9783A2D}" destId="{C06D29AF-5BDD-45C4-96E0-DF513B61538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18F7A82-A2CC-488E-98D6-AE8D490534CF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9E0A167-F676-4401-9DAF-22CEA7A32474}">
      <dgm:prSet/>
      <dgm:spPr/>
      <dgm:t>
        <a:bodyPr/>
        <a:lstStyle/>
        <a:p>
          <a:r>
            <a:rPr lang="en-AU"/>
            <a:t>Command line</a:t>
          </a:r>
          <a:endParaRPr lang="en-US"/>
        </a:p>
      </dgm:t>
    </dgm:pt>
    <dgm:pt modelId="{574B7C03-3405-46AF-A895-254783E5E158}" type="parTrans" cxnId="{BC631921-0266-4332-9C5D-F4ED7A9059DC}">
      <dgm:prSet/>
      <dgm:spPr/>
      <dgm:t>
        <a:bodyPr/>
        <a:lstStyle/>
        <a:p>
          <a:endParaRPr lang="en-US"/>
        </a:p>
      </dgm:t>
    </dgm:pt>
    <dgm:pt modelId="{A9216363-D585-4642-A335-D23B2127F562}" type="sibTrans" cxnId="{BC631921-0266-4332-9C5D-F4ED7A9059DC}">
      <dgm:prSet/>
      <dgm:spPr/>
      <dgm:t>
        <a:bodyPr/>
        <a:lstStyle/>
        <a:p>
          <a:endParaRPr lang="en-US"/>
        </a:p>
      </dgm:t>
    </dgm:pt>
    <dgm:pt modelId="{BF8D0A80-BC93-4B17-A013-B627DFC917CC}">
      <dgm:prSet/>
      <dgm:spPr/>
      <dgm:t>
        <a:bodyPr/>
        <a:lstStyle/>
        <a:p>
          <a:r>
            <a:rPr lang="en-AU"/>
            <a:t>iPython notebooks</a:t>
          </a:r>
          <a:endParaRPr lang="en-US"/>
        </a:p>
      </dgm:t>
    </dgm:pt>
    <dgm:pt modelId="{79A4951F-CFE8-4C9F-929B-9267447217C5}" type="parTrans" cxnId="{6C6C6EC4-834D-401C-B5D7-D16C92B091A8}">
      <dgm:prSet/>
      <dgm:spPr/>
      <dgm:t>
        <a:bodyPr/>
        <a:lstStyle/>
        <a:p>
          <a:endParaRPr lang="en-US"/>
        </a:p>
      </dgm:t>
    </dgm:pt>
    <dgm:pt modelId="{B52096FF-FB2F-4847-83D1-87E462207976}" type="sibTrans" cxnId="{6C6C6EC4-834D-401C-B5D7-D16C92B091A8}">
      <dgm:prSet/>
      <dgm:spPr/>
      <dgm:t>
        <a:bodyPr/>
        <a:lstStyle/>
        <a:p>
          <a:endParaRPr lang="en-US"/>
        </a:p>
      </dgm:t>
    </dgm:pt>
    <dgm:pt modelId="{5C017E5C-E539-4884-AB86-A5338366D48A}">
      <dgm:prSet/>
      <dgm:spPr/>
      <dgm:t>
        <a:bodyPr/>
        <a:lstStyle/>
        <a:p>
          <a:r>
            <a:rPr lang="en-AU"/>
            <a:t>[prompt: Explain the difference between command line python and interactive python (notebooks)]</a:t>
          </a:r>
          <a:endParaRPr lang="en-US"/>
        </a:p>
      </dgm:t>
    </dgm:pt>
    <dgm:pt modelId="{EBBB95BB-FE50-43EF-BF47-45740EF35997}" type="parTrans" cxnId="{0D82C581-FF83-4941-B43B-818D8012F2FE}">
      <dgm:prSet/>
      <dgm:spPr/>
      <dgm:t>
        <a:bodyPr/>
        <a:lstStyle/>
        <a:p>
          <a:endParaRPr lang="en-US"/>
        </a:p>
      </dgm:t>
    </dgm:pt>
    <dgm:pt modelId="{EA2CED29-67D0-423E-9B34-D93594FD00B1}" type="sibTrans" cxnId="{0D82C581-FF83-4941-B43B-818D8012F2FE}">
      <dgm:prSet/>
      <dgm:spPr/>
      <dgm:t>
        <a:bodyPr/>
        <a:lstStyle/>
        <a:p>
          <a:endParaRPr lang="en-US"/>
        </a:p>
      </dgm:t>
    </dgm:pt>
    <dgm:pt modelId="{4CDEFE7D-5173-4A4A-88F3-A59C75DF2AA6}" type="pres">
      <dgm:prSet presAssocID="{518F7A82-A2CC-488E-98D6-AE8D490534CF}" presName="vert0" presStyleCnt="0">
        <dgm:presLayoutVars>
          <dgm:dir/>
          <dgm:animOne val="branch"/>
          <dgm:animLvl val="lvl"/>
        </dgm:presLayoutVars>
      </dgm:prSet>
      <dgm:spPr/>
    </dgm:pt>
    <dgm:pt modelId="{918080E4-BA67-49F0-BB7A-60651D536E22}" type="pres">
      <dgm:prSet presAssocID="{79E0A167-F676-4401-9DAF-22CEA7A32474}" presName="thickLine" presStyleLbl="alignNode1" presStyleIdx="0" presStyleCnt="3"/>
      <dgm:spPr/>
    </dgm:pt>
    <dgm:pt modelId="{6895F84F-545E-4267-82F7-E9DAA989C1A2}" type="pres">
      <dgm:prSet presAssocID="{79E0A167-F676-4401-9DAF-22CEA7A32474}" presName="horz1" presStyleCnt="0"/>
      <dgm:spPr/>
    </dgm:pt>
    <dgm:pt modelId="{FD50CF05-D4A5-4615-BE4D-9D7F726A4EE1}" type="pres">
      <dgm:prSet presAssocID="{79E0A167-F676-4401-9DAF-22CEA7A32474}" presName="tx1" presStyleLbl="revTx" presStyleIdx="0" presStyleCnt="3"/>
      <dgm:spPr/>
    </dgm:pt>
    <dgm:pt modelId="{640C25E2-18FB-48A1-B05C-0BC71452C179}" type="pres">
      <dgm:prSet presAssocID="{79E0A167-F676-4401-9DAF-22CEA7A32474}" presName="vert1" presStyleCnt="0"/>
      <dgm:spPr/>
    </dgm:pt>
    <dgm:pt modelId="{4EB23339-C5E6-4B2F-8E4D-B8FCAA2C0FA7}" type="pres">
      <dgm:prSet presAssocID="{BF8D0A80-BC93-4B17-A013-B627DFC917CC}" presName="thickLine" presStyleLbl="alignNode1" presStyleIdx="1" presStyleCnt="3"/>
      <dgm:spPr/>
    </dgm:pt>
    <dgm:pt modelId="{EE07D5AF-E758-413B-BBFB-56D56DCAC85C}" type="pres">
      <dgm:prSet presAssocID="{BF8D0A80-BC93-4B17-A013-B627DFC917CC}" presName="horz1" presStyleCnt="0"/>
      <dgm:spPr/>
    </dgm:pt>
    <dgm:pt modelId="{EE867403-58EB-4BD3-A854-1F030B4B9FD3}" type="pres">
      <dgm:prSet presAssocID="{BF8D0A80-BC93-4B17-A013-B627DFC917CC}" presName="tx1" presStyleLbl="revTx" presStyleIdx="1" presStyleCnt="3"/>
      <dgm:spPr/>
    </dgm:pt>
    <dgm:pt modelId="{13E881FC-DF45-456C-B6DD-2977E1A326A0}" type="pres">
      <dgm:prSet presAssocID="{BF8D0A80-BC93-4B17-A013-B627DFC917CC}" presName="vert1" presStyleCnt="0"/>
      <dgm:spPr/>
    </dgm:pt>
    <dgm:pt modelId="{B357D444-F8CD-4C9D-AFCC-8324C3385CB8}" type="pres">
      <dgm:prSet presAssocID="{5C017E5C-E539-4884-AB86-A5338366D48A}" presName="thickLine" presStyleLbl="alignNode1" presStyleIdx="2" presStyleCnt="3"/>
      <dgm:spPr/>
    </dgm:pt>
    <dgm:pt modelId="{F463D48B-C01F-416B-A6BE-8CC0A38E2165}" type="pres">
      <dgm:prSet presAssocID="{5C017E5C-E539-4884-AB86-A5338366D48A}" presName="horz1" presStyleCnt="0"/>
      <dgm:spPr/>
    </dgm:pt>
    <dgm:pt modelId="{B812311D-9F28-4C62-B52D-4DCB41C69D28}" type="pres">
      <dgm:prSet presAssocID="{5C017E5C-E539-4884-AB86-A5338366D48A}" presName="tx1" presStyleLbl="revTx" presStyleIdx="2" presStyleCnt="3"/>
      <dgm:spPr/>
    </dgm:pt>
    <dgm:pt modelId="{4F00D92F-5A9F-4B4D-BAC5-565D8A0E886E}" type="pres">
      <dgm:prSet presAssocID="{5C017E5C-E539-4884-AB86-A5338366D48A}" presName="vert1" presStyleCnt="0"/>
      <dgm:spPr/>
    </dgm:pt>
  </dgm:ptLst>
  <dgm:cxnLst>
    <dgm:cxn modelId="{A6AB9800-ACF9-4060-B0D3-6AC4A0926039}" type="presOf" srcId="{BF8D0A80-BC93-4B17-A013-B627DFC917CC}" destId="{EE867403-58EB-4BD3-A854-1F030B4B9FD3}" srcOrd="0" destOrd="0" presId="urn:microsoft.com/office/officeart/2008/layout/LinedList"/>
    <dgm:cxn modelId="{BC631921-0266-4332-9C5D-F4ED7A9059DC}" srcId="{518F7A82-A2CC-488E-98D6-AE8D490534CF}" destId="{79E0A167-F676-4401-9DAF-22CEA7A32474}" srcOrd="0" destOrd="0" parTransId="{574B7C03-3405-46AF-A895-254783E5E158}" sibTransId="{A9216363-D585-4642-A335-D23B2127F562}"/>
    <dgm:cxn modelId="{58ECD275-6A85-45B8-9218-8F74BFC7B7CA}" type="presOf" srcId="{518F7A82-A2CC-488E-98D6-AE8D490534CF}" destId="{4CDEFE7D-5173-4A4A-88F3-A59C75DF2AA6}" srcOrd="0" destOrd="0" presId="urn:microsoft.com/office/officeart/2008/layout/LinedList"/>
    <dgm:cxn modelId="{29F6D47E-1071-4376-BCA1-72D70F3AD2C2}" type="presOf" srcId="{79E0A167-F676-4401-9DAF-22CEA7A32474}" destId="{FD50CF05-D4A5-4615-BE4D-9D7F726A4EE1}" srcOrd="0" destOrd="0" presId="urn:microsoft.com/office/officeart/2008/layout/LinedList"/>
    <dgm:cxn modelId="{0D82C581-FF83-4941-B43B-818D8012F2FE}" srcId="{518F7A82-A2CC-488E-98D6-AE8D490534CF}" destId="{5C017E5C-E539-4884-AB86-A5338366D48A}" srcOrd="2" destOrd="0" parTransId="{EBBB95BB-FE50-43EF-BF47-45740EF35997}" sibTransId="{EA2CED29-67D0-423E-9B34-D93594FD00B1}"/>
    <dgm:cxn modelId="{6C6C6EC4-834D-401C-B5D7-D16C92B091A8}" srcId="{518F7A82-A2CC-488E-98D6-AE8D490534CF}" destId="{BF8D0A80-BC93-4B17-A013-B627DFC917CC}" srcOrd="1" destOrd="0" parTransId="{79A4951F-CFE8-4C9F-929B-9267447217C5}" sibTransId="{B52096FF-FB2F-4847-83D1-87E462207976}"/>
    <dgm:cxn modelId="{D0BAF2C5-8AB6-4792-98C8-A1D55AA7D39E}" type="presOf" srcId="{5C017E5C-E539-4884-AB86-A5338366D48A}" destId="{B812311D-9F28-4C62-B52D-4DCB41C69D28}" srcOrd="0" destOrd="0" presId="urn:microsoft.com/office/officeart/2008/layout/LinedList"/>
    <dgm:cxn modelId="{D2DB1ED5-C2E6-4911-B036-434784A2C1B4}" type="presParOf" srcId="{4CDEFE7D-5173-4A4A-88F3-A59C75DF2AA6}" destId="{918080E4-BA67-49F0-BB7A-60651D536E22}" srcOrd="0" destOrd="0" presId="urn:microsoft.com/office/officeart/2008/layout/LinedList"/>
    <dgm:cxn modelId="{FF1730B1-9F75-4C74-8734-328157F0F40F}" type="presParOf" srcId="{4CDEFE7D-5173-4A4A-88F3-A59C75DF2AA6}" destId="{6895F84F-545E-4267-82F7-E9DAA989C1A2}" srcOrd="1" destOrd="0" presId="urn:microsoft.com/office/officeart/2008/layout/LinedList"/>
    <dgm:cxn modelId="{035A50EB-8887-45DF-B6C6-AAC59405B2D9}" type="presParOf" srcId="{6895F84F-545E-4267-82F7-E9DAA989C1A2}" destId="{FD50CF05-D4A5-4615-BE4D-9D7F726A4EE1}" srcOrd="0" destOrd="0" presId="urn:microsoft.com/office/officeart/2008/layout/LinedList"/>
    <dgm:cxn modelId="{CDDDD663-7DC8-4931-8D3C-998E6F12888C}" type="presParOf" srcId="{6895F84F-545E-4267-82F7-E9DAA989C1A2}" destId="{640C25E2-18FB-48A1-B05C-0BC71452C179}" srcOrd="1" destOrd="0" presId="urn:microsoft.com/office/officeart/2008/layout/LinedList"/>
    <dgm:cxn modelId="{2B664B8E-17F6-46D0-9DF2-5FE4AFB7AE9B}" type="presParOf" srcId="{4CDEFE7D-5173-4A4A-88F3-A59C75DF2AA6}" destId="{4EB23339-C5E6-4B2F-8E4D-B8FCAA2C0FA7}" srcOrd="2" destOrd="0" presId="urn:microsoft.com/office/officeart/2008/layout/LinedList"/>
    <dgm:cxn modelId="{A5F27F7C-73A8-4E08-AF41-A31BA0E6FBEE}" type="presParOf" srcId="{4CDEFE7D-5173-4A4A-88F3-A59C75DF2AA6}" destId="{EE07D5AF-E758-413B-BBFB-56D56DCAC85C}" srcOrd="3" destOrd="0" presId="urn:microsoft.com/office/officeart/2008/layout/LinedList"/>
    <dgm:cxn modelId="{1FC0FF4D-C881-4BB7-B58C-362DC2334919}" type="presParOf" srcId="{EE07D5AF-E758-413B-BBFB-56D56DCAC85C}" destId="{EE867403-58EB-4BD3-A854-1F030B4B9FD3}" srcOrd="0" destOrd="0" presId="urn:microsoft.com/office/officeart/2008/layout/LinedList"/>
    <dgm:cxn modelId="{D62F5B26-597C-4AE5-91D6-161C218B8D48}" type="presParOf" srcId="{EE07D5AF-E758-413B-BBFB-56D56DCAC85C}" destId="{13E881FC-DF45-456C-B6DD-2977E1A326A0}" srcOrd="1" destOrd="0" presId="urn:microsoft.com/office/officeart/2008/layout/LinedList"/>
    <dgm:cxn modelId="{A5D75573-FEE5-457C-AE82-0C5D78BF3878}" type="presParOf" srcId="{4CDEFE7D-5173-4A4A-88F3-A59C75DF2AA6}" destId="{B357D444-F8CD-4C9D-AFCC-8324C3385CB8}" srcOrd="4" destOrd="0" presId="urn:microsoft.com/office/officeart/2008/layout/LinedList"/>
    <dgm:cxn modelId="{C548C0FC-E951-495D-8827-824BA42752EC}" type="presParOf" srcId="{4CDEFE7D-5173-4A4A-88F3-A59C75DF2AA6}" destId="{F463D48B-C01F-416B-A6BE-8CC0A38E2165}" srcOrd="5" destOrd="0" presId="urn:microsoft.com/office/officeart/2008/layout/LinedList"/>
    <dgm:cxn modelId="{20326AFA-679C-48E1-BD61-3E8671669F14}" type="presParOf" srcId="{F463D48B-C01F-416B-A6BE-8CC0A38E2165}" destId="{B812311D-9F28-4C62-B52D-4DCB41C69D28}" srcOrd="0" destOrd="0" presId="urn:microsoft.com/office/officeart/2008/layout/LinedList"/>
    <dgm:cxn modelId="{AD30778F-0488-427B-AA58-C7A96E5EA582}" type="presParOf" srcId="{F463D48B-C01F-416B-A6BE-8CC0A38E2165}" destId="{4F00D92F-5A9F-4B4D-BAC5-565D8A0E886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87C3DE-D369-4279-8FB6-FBB3CA972824}">
      <dsp:nvSpPr>
        <dsp:cNvPr id="0" name=""/>
        <dsp:cNvSpPr/>
      </dsp:nvSpPr>
      <dsp:spPr>
        <a:xfrm>
          <a:off x="0" y="0"/>
          <a:ext cx="1129912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F0B3DE-E0D0-4734-83A3-F7E28E3E85F2}">
      <dsp:nvSpPr>
        <dsp:cNvPr id="0" name=""/>
        <dsp:cNvSpPr/>
      </dsp:nvSpPr>
      <dsp:spPr>
        <a:xfrm>
          <a:off x="0" y="0"/>
          <a:ext cx="11299126" cy="22603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4900" kern="1200"/>
            <a:t>Make a requirements.txt</a:t>
          </a:r>
          <a:endParaRPr lang="en-US" sz="4900" kern="1200"/>
        </a:p>
      </dsp:txBody>
      <dsp:txXfrm>
        <a:off x="0" y="0"/>
        <a:ext cx="11299126" cy="2260301"/>
      </dsp:txXfrm>
    </dsp:sp>
    <dsp:sp modelId="{A54F79A5-89C9-45DC-9029-D80ED9FF7018}">
      <dsp:nvSpPr>
        <dsp:cNvPr id="0" name=""/>
        <dsp:cNvSpPr/>
      </dsp:nvSpPr>
      <dsp:spPr>
        <a:xfrm>
          <a:off x="0" y="2260301"/>
          <a:ext cx="1129912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8D8DAA-3763-4277-BBA7-C955E350E6A7}">
      <dsp:nvSpPr>
        <dsp:cNvPr id="0" name=""/>
        <dsp:cNvSpPr/>
      </dsp:nvSpPr>
      <dsp:spPr>
        <a:xfrm>
          <a:off x="0" y="2260301"/>
          <a:ext cx="11299126" cy="22603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4900" kern="1200"/>
            <a:t>[prompt: how do I make a requirements.txt with pip and why should I do this]</a:t>
          </a:r>
          <a:endParaRPr lang="en-US" sz="4900" kern="1200"/>
        </a:p>
      </dsp:txBody>
      <dsp:txXfrm>
        <a:off x="0" y="2260301"/>
        <a:ext cx="11299126" cy="22603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8080E4-BA67-49F0-BB7A-60651D536E22}">
      <dsp:nvSpPr>
        <dsp:cNvPr id="0" name=""/>
        <dsp:cNvSpPr/>
      </dsp:nvSpPr>
      <dsp:spPr>
        <a:xfrm>
          <a:off x="0" y="2207"/>
          <a:ext cx="1129912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50CF05-D4A5-4615-BE4D-9D7F726A4EE1}">
      <dsp:nvSpPr>
        <dsp:cNvPr id="0" name=""/>
        <dsp:cNvSpPr/>
      </dsp:nvSpPr>
      <dsp:spPr>
        <a:xfrm>
          <a:off x="0" y="2207"/>
          <a:ext cx="11299126" cy="15053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4100" kern="1200"/>
            <a:t>Command line</a:t>
          </a:r>
          <a:endParaRPr lang="en-US" sz="4100" kern="1200"/>
        </a:p>
      </dsp:txBody>
      <dsp:txXfrm>
        <a:off x="0" y="2207"/>
        <a:ext cx="11299126" cy="1505396"/>
      </dsp:txXfrm>
    </dsp:sp>
    <dsp:sp modelId="{4EB23339-C5E6-4B2F-8E4D-B8FCAA2C0FA7}">
      <dsp:nvSpPr>
        <dsp:cNvPr id="0" name=""/>
        <dsp:cNvSpPr/>
      </dsp:nvSpPr>
      <dsp:spPr>
        <a:xfrm>
          <a:off x="0" y="1507603"/>
          <a:ext cx="1129912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867403-58EB-4BD3-A854-1F030B4B9FD3}">
      <dsp:nvSpPr>
        <dsp:cNvPr id="0" name=""/>
        <dsp:cNvSpPr/>
      </dsp:nvSpPr>
      <dsp:spPr>
        <a:xfrm>
          <a:off x="0" y="1507603"/>
          <a:ext cx="11299126" cy="15053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4100" kern="1200"/>
            <a:t>iPython notebooks</a:t>
          </a:r>
          <a:endParaRPr lang="en-US" sz="4100" kern="1200"/>
        </a:p>
      </dsp:txBody>
      <dsp:txXfrm>
        <a:off x="0" y="1507603"/>
        <a:ext cx="11299126" cy="1505396"/>
      </dsp:txXfrm>
    </dsp:sp>
    <dsp:sp modelId="{B357D444-F8CD-4C9D-AFCC-8324C3385CB8}">
      <dsp:nvSpPr>
        <dsp:cNvPr id="0" name=""/>
        <dsp:cNvSpPr/>
      </dsp:nvSpPr>
      <dsp:spPr>
        <a:xfrm>
          <a:off x="0" y="3013000"/>
          <a:ext cx="1129912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12311D-9F28-4C62-B52D-4DCB41C69D28}">
      <dsp:nvSpPr>
        <dsp:cNvPr id="0" name=""/>
        <dsp:cNvSpPr/>
      </dsp:nvSpPr>
      <dsp:spPr>
        <a:xfrm>
          <a:off x="0" y="3013000"/>
          <a:ext cx="11299126" cy="15053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4100" kern="1200"/>
            <a:t>[prompt: Explain the difference between command line python and interactive python (notebooks)]</a:t>
          </a:r>
          <a:endParaRPr lang="en-US" sz="4100" kern="1200"/>
        </a:p>
      </dsp:txBody>
      <dsp:txXfrm>
        <a:off x="0" y="3013000"/>
        <a:ext cx="11299126" cy="1505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006B91-FB1D-468B-9DC4-1E57555C9279}" type="datetimeFigureOut">
              <a:rPr lang="en-AU" smtClean="0"/>
              <a:t>7/07/2025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397D9C-BAF1-412E-8C58-40C61593A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7192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https://filesender.aarnet.edu.au/?s=download&amp;token=b33157b4-c66a-4a6a-85f6-896e8183f269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41E8DC-6C6A-4406-8065-766C57DA2CF7}" type="slidenum">
              <a:rPr kumimoji="0" lang="en-AU" sz="12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AU" sz="12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740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V="1">
            <a:off x="0" y="234"/>
            <a:ext cx="12192000" cy="6857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792000" y="2563200"/>
            <a:ext cx="7380000" cy="1832400"/>
          </a:xfrm>
        </p:spPr>
        <p:txBody>
          <a:bodyPr anchor="ctr" anchorCtr="0">
            <a:normAutofit/>
          </a:bodyPr>
          <a:lstStyle>
            <a:lvl1pPr algn="l">
              <a:defRPr sz="54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792000" y="4525818"/>
            <a:ext cx="7380000" cy="731982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 bwMode="auto">
          <a:xfrm>
            <a:off x="7920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C0E56B35-B369-4251-BBF6-4F513EC84CF7}" type="datetimeFigureOut">
              <a:rPr lang="en-AU" smtClean="0"/>
              <a:t>7/07/2025</a:t>
            </a:fld>
            <a:endParaRPr lang="en-A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A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 bwMode="auto">
          <a:xfrm>
            <a:off x="8679032" y="6354715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5A3C2F1D-7F0C-4C26-A711-F8EC9495F14E}" type="slidenum">
              <a:rPr lang="en-AU" smtClean="0"/>
              <a:t>‹#›</a:t>
            </a:fld>
            <a:endParaRPr lang="en-AU"/>
          </a:p>
        </p:txBody>
      </p:sp>
      <p:pic>
        <p:nvPicPr>
          <p:cNvPr id="11" name="Picture 10" descr="Logo - Queensland University of Technology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766469" y="503284"/>
            <a:ext cx="1655763" cy="165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829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446436" y="360000"/>
            <a:ext cx="11299126" cy="864000"/>
          </a:xfrm>
        </p:spPr>
        <p:txBody>
          <a:bodyPr/>
          <a:lstStyle>
            <a:lvl1pPr>
              <a:defRPr b="1">
                <a:solidFill>
                  <a:srgbClr val="164C7B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446435" y="1363287"/>
            <a:ext cx="11299126" cy="4520604"/>
          </a:xfrm>
        </p:spPr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400">
                <a:latin typeface="Arial"/>
                <a:cs typeface="Arial"/>
              </a:defRPr>
            </a:lvl2pPr>
            <a:lvl3pPr>
              <a:defRPr sz="2400">
                <a:latin typeface="Arial"/>
                <a:cs typeface="Arial"/>
              </a:defRPr>
            </a:lvl3pPr>
            <a:lvl4pPr>
              <a:defRPr sz="2400">
                <a:latin typeface="Arial"/>
                <a:cs typeface="Arial"/>
              </a:defRPr>
            </a:lvl4pPr>
            <a:lvl5pPr>
              <a:defRPr sz="2400">
                <a:latin typeface="Arial"/>
                <a:cs typeface="Arial"/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>
            <a:off x="446435" y="6348845"/>
            <a:ext cx="27432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0E56B35-B369-4251-BBF6-4F513EC84CF7}" type="datetimeFigureOut">
              <a:rPr lang="en-AU" smtClean="0"/>
              <a:t>7/07/2025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9002362" y="6356350"/>
            <a:ext cx="27432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5A3C2F1D-7F0C-4C26-A711-F8EC9495F14E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5883891"/>
            <a:ext cx="12192000" cy="98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41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792000" y="2563200"/>
            <a:ext cx="6940296" cy="2001615"/>
          </a:xfrm>
        </p:spPr>
        <p:txBody>
          <a:bodyPr anchor="ctr" anchorCtr="0">
            <a:normAutofit/>
          </a:bodyPr>
          <a:lstStyle>
            <a:lvl1pPr>
              <a:defRPr sz="5400" b="1">
                <a:solidFill>
                  <a:srgbClr val="164C7B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785091" y="4673600"/>
            <a:ext cx="6947205" cy="365125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64C7B"/>
                </a:solidFill>
                <a:latin typeface="Arial"/>
                <a:cs typeface="Arial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fld id="{C0E56B35-B369-4251-BBF6-4F513EC84CF7}" type="datetimeFigureOut">
              <a:rPr lang="en-AU" smtClean="0"/>
              <a:t>7/07/2025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fld id="{5A3C2F1D-7F0C-4C26-A711-F8EC9495F14E}" type="slidenum">
              <a:rPr lang="en-AU" smtClean="0"/>
              <a:t>‹#›</a:t>
            </a:fld>
            <a:endParaRPr lang="en-AU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5883891"/>
            <a:ext cx="12192000" cy="98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144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446436" y="1320800"/>
            <a:ext cx="5573364" cy="4563091"/>
          </a:xfrm>
        </p:spPr>
        <p:txBody>
          <a:bodyPr>
            <a:normAutofit/>
          </a:bodyPr>
          <a:lstStyle>
            <a:lvl1pPr>
              <a:defRPr sz="20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199" y="1320800"/>
            <a:ext cx="5573363" cy="4563091"/>
          </a:xfrm>
        </p:spPr>
        <p:txBody>
          <a:bodyPr>
            <a:normAutofit/>
          </a:bodyPr>
          <a:lstStyle>
            <a:lvl1pPr>
              <a:defRPr sz="20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</a:lstStyle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>
          <a:xfrm>
            <a:off x="446436" y="6358082"/>
            <a:ext cx="2743200" cy="36512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C0E56B35-B369-4251-BBF6-4F513EC84CF7}" type="datetimeFigureOut">
              <a:rPr lang="en-AU" smtClean="0"/>
              <a:t>7/07/2025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>
          <a:xfrm>
            <a:off x="9002362" y="6356350"/>
            <a:ext cx="2743200" cy="365125"/>
          </a:xfrm>
        </p:spPr>
        <p:txBody>
          <a:bodyPr/>
          <a:lstStyle/>
          <a:p>
            <a:fld id="{5A3C2F1D-7F0C-4C26-A711-F8EC9495F14E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1"/>
          <p:cNvSpPr txBox="1"/>
          <p:nvPr/>
        </p:nvSpPr>
        <p:spPr bwMode="auto">
          <a:xfrm>
            <a:off x="446436" y="360000"/>
            <a:ext cx="11299126" cy="86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rgbClr val="164C7B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defRPr/>
            </a:pPr>
            <a:endParaRPr lang="en-AU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5883891"/>
            <a:ext cx="12192000" cy="983005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 bwMode="auto">
          <a:xfrm>
            <a:off x="446436" y="365125"/>
            <a:ext cx="11299126" cy="858875"/>
          </a:xfrm>
        </p:spPr>
        <p:txBody>
          <a:bodyPr/>
          <a:lstStyle>
            <a:lvl1pPr>
              <a:defRPr sz="4400" b="1">
                <a:solidFill>
                  <a:srgbClr val="164C7B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0432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</a:p>
          <a:p>
            <a:pPr lvl="1">
              <a:defRPr/>
            </a:pPr>
            <a:r>
              <a:rPr lang="en-US"/>
              <a:t>Second level</a:t>
            </a:r>
          </a:p>
          <a:p>
            <a:pPr lvl="2">
              <a:defRPr/>
            </a:pPr>
            <a:r>
              <a:rPr lang="en-US"/>
              <a:t>Third level</a:t>
            </a:r>
          </a:p>
          <a:p>
            <a:pPr lvl="3">
              <a:defRPr/>
            </a:pPr>
            <a:r>
              <a:rPr lang="en-US"/>
              <a:t>Fourth level</a:t>
            </a:r>
          </a:p>
          <a:p>
            <a:pPr lvl="4">
              <a:defRPr/>
            </a:pPr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56B35-B369-4251-BBF6-4F513EC84CF7}" type="datetimeFigureOut">
              <a:rPr lang="en-AU" smtClean="0"/>
              <a:t>7/07/2025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C2F1D-7F0C-4C26-A711-F8EC9495F14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0851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400" eaLnBrk="1" hangingPunct="1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eaLnBrk="1" hangingPunct="1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eaLnBrk="1" hangingPunct="1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eaLnBrk="1" hangingPunct="1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eaLnBrk="1" hangingPunct="1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eaLnBrk="1" hangingPunct="1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eaLnBrk="1" hangingPunct="1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eaLnBrk="1" hangingPunct="1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eaLnBrk="1" hangingPunct="1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eaLnBrk="1" hangingPunct="1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eaLnBrk="1" hangingPunct="1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eaLnBrk="1" hangingPunct="1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eaLnBrk="1" hangingPunct="1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eaLnBrk="1" hangingPunct="1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eaLnBrk="1" hangingPunct="1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eaLnBrk="1" hangingPunct="1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eaLnBrk="1" hangingPunct="1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eaLnBrk="1" hangingPunct="1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eaLnBrk="1" hangingPunct="1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ode.visualstudio.com/docs/python/python-tutorial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E80EC-EF18-9A51-21CC-63694A5F63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05B27E-60B8-F3B0-5CCD-8250ADF715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C11E1E-9E5F-CD3C-31A9-00947DAC4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65" y="266424"/>
            <a:ext cx="8471270" cy="632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847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CC6BDA-40BA-4FD4-29B9-89ED6C963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882" y="1320800"/>
            <a:ext cx="3650472" cy="4563091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653EE-47F2-BB41-E9DE-CB2056E57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20800"/>
            <a:ext cx="5573363" cy="4563091"/>
          </a:xfrm>
        </p:spPr>
        <p:txBody>
          <a:bodyPr>
            <a:normAutofit/>
          </a:bodyPr>
          <a:lstStyle/>
          <a:p>
            <a:r>
              <a:rPr lang="en-AU" dirty="0"/>
              <a:t>Excel seems good enough, right?</a:t>
            </a:r>
          </a:p>
          <a:p>
            <a:endParaRPr lang="en-AU" dirty="0"/>
          </a:p>
          <a:p>
            <a:r>
              <a:rPr lang="en-AU" dirty="0"/>
              <a:t>[prompt: explain the limitations of excel for data cleaning and manipulation]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516FE0-01C9-59C0-D870-A4D232E2E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436" y="365125"/>
            <a:ext cx="11299126" cy="858875"/>
          </a:xfrm>
        </p:spPr>
        <p:txBody>
          <a:bodyPr anchor="ctr">
            <a:normAutofit/>
          </a:bodyPr>
          <a:lstStyle/>
          <a:p>
            <a:r>
              <a:rPr lang="en-AU" dirty="0"/>
              <a:t>Using Excel?</a:t>
            </a:r>
          </a:p>
        </p:txBody>
      </p:sp>
    </p:spTree>
    <p:extLst>
      <p:ext uri="{BB962C8B-B14F-4D97-AF65-F5344CB8AC3E}">
        <p14:creationId xmlns:p14="http://schemas.microsoft.com/office/powerpoint/2010/main" val="1417082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23532-B42E-864B-EDCC-EAB96F092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6436" y="1320800"/>
            <a:ext cx="5573364" cy="4563091"/>
          </a:xfrm>
        </p:spPr>
        <p:txBody>
          <a:bodyPr>
            <a:normAutofit/>
          </a:bodyPr>
          <a:lstStyle/>
          <a:p>
            <a:r>
              <a:rPr lang="en-AU" dirty="0">
                <a:hlinkClick r:id="rId2"/>
              </a:rPr>
              <a:t>https://code.visualstudio.com/docs/python/python-tutorial</a:t>
            </a:r>
            <a:endParaRPr lang="en-AU" dirty="0"/>
          </a:p>
          <a:p>
            <a:endParaRPr lang="en-AU" dirty="0"/>
          </a:p>
          <a:p>
            <a:r>
              <a:rPr lang="en-AU" dirty="0" err="1"/>
              <a:t>venv</a:t>
            </a:r>
            <a:r>
              <a:rPr lang="en-AU" dirty="0"/>
              <a:t> or .</a:t>
            </a:r>
            <a:r>
              <a:rPr lang="en-AU" dirty="0" err="1"/>
              <a:t>venv</a:t>
            </a:r>
            <a:r>
              <a:rPr lang="en-AU" dirty="0"/>
              <a:t> </a:t>
            </a:r>
          </a:p>
          <a:p>
            <a:r>
              <a:rPr lang="en-AU" dirty="0"/>
              <a:t>[prompt: explain virtual environments (</a:t>
            </a:r>
            <a:r>
              <a:rPr lang="en-AU" dirty="0" err="1"/>
              <a:t>venv</a:t>
            </a:r>
            <a:r>
              <a:rPr lang="en-AU" dirty="0"/>
              <a:t>) in python]</a:t>
            </a:r>
          </a:p>
          <a:p>
            <a:endParaRPr lang="en-AU" dirty="0"/>
          </a:p>
          <a:p>
            <a:r>
              <a:rPr lang="en-AU" dirty="0"/>
              <a:t>Pip install packages</a:t>
            </a:r>
          </a:p>
          <a:p>
            <a:r>
              <a:rPr lang="en-AU" dirty="0"/>
              <a:t>[prompt: what are python packages? What is python pip?]</a:t>
            </a:r>
          </a:p>
          <a:p>
            <a:endParaRPr lang="en-A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5B916E-970C-198C-2567-91B6135973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0" r="14075" b="-2"/>
          <a:stretch>
            <a:fillRect/>
          </a:stretch>
        </p:blipFill>
        <p:spPr>
          <a:xfrm>
            <a:off x="6172199" y="1320800"/>
            <a:ext cx="5573363" cy="4563091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C673A4-69FE-AE60-EDDC-69559FD42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436" y="365125"/>
            <a:ext cx="11299126" cy="858875"/>
          </a:xfrm>
        </p:spPr>
        <p:txBody>
          <a:bodyPr anchor="ctr">
            <a:normAutofit/>
          </a:bodyPr>
          <a:lstStyle/>
          <a:p>
            <a:r>
              <a:rPr lang="en-AU" dirty="0"/>
              <a:t>Python - </a:t>
            </a:r>
            <a:r>
              <a:rPr lang="en-AU" dirty="0" err="1"/>
              <a:t>VScode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77343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9B67A-5AE9-E0E0-28FE-C279E062D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For the AI-curious and code-hesitant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104F1-5468-E98E-51D8-11A5148A6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Don’t want to install all that?</a:t>
            </a:r>
          </a:p>
          <a:p>
            <a:endParaRPr lang="en-AU" dirty="0"/>
          </a:p>
          <a:p>
            <a:r>
              <a:rPr lang="en-AU" dirty="0"/>
              <a:t>Fine</a:t>
            </a:r>
          </a:p>
          <a:p>
            <a:endParaRPr lang="en-AU" dirty="0"/>
          </a:p>
          <a:p>
            <a:r>
              <a:rPr lang="en-AU" dirty="0"/>
              <a:t>You can try Google </a:t>
            </a:r>
            <a:r>
              <a:rPr lang="en-AU" dirty="0" err="1"/>
              <a:t>colab</a:t>
            </a:r>
            <a:r>
              <a:rPr lang="en-AU" dirty="0"/>
              <a:t> - https://colab.google/</a:t>
            </a:r>
          </a:p>
          <a:p>
            <a:endParaRPr lang="en-AU" dirty="0"/>
          </a:p>
          <a:p>
            <a:r>
              <a:rPr lang="en-AU" dirty="0"/>
              <a:t>+ Easier and online</a:t>
            </a:r>
          </a:p>
          <a:p>
            <a:endParaRPr lang="en-AU" dirty="0"/>
          </a:p>
          <a:p>
            <a:r>
              <a:rPr lang="en-AU" dirty="0"/>
              <a:t>- Less control, less resources and online</a:t>
            </a:r>
          </a:p>
        </p:txBody>
      </p:sp>
    </p:spTree>
    <p:extLst>
      <p:ext uri="{BB962C8B-B14F-4D97-AF65-F5344CB8AC3E}">
        <p14:creationId xmlns:p14="http://schemas.microsoft.com/office/powerpoint/2010/main" val="3599432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49C9-408D-B2B2-A2A6-C27AAFD95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new </a:t>
            </a:r>
            <a:r>
              <a:rPr lang="en-AU" dirty="0" err="1"/>
              <a:t>venv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75E72-5A34-34B5-9A95-0387E1618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Make a new </a:t>
            </a:r>
            <a:r>
              <a:rPr lang="en-AU" dirty="0" err="1"/>
              <a:t>venv</a:t>
            </a:r>
            <a:r>
              <a:rPr lang="en-AU" dirty="0"/>
              <a:t> for this work</a:t>
            </a:r>
          </a:p>
          <a:p>
            <a:endParaRPr lang="en-AU" dirty="0"/>
          </a:p>
          <a:p>
            <a:r>
              <a:rPr lang="en-AU" dirty="0"/>
              <a:t>[prompt: how do I make a new python </a:t>
            </a:r>
            <a:r>
              <a:rPr lang="en-AU" dirty="0" err="1"/>
              <a:t>venv</a:t>
            </a:r>
            <a:r>
              <a:rPr lang="en-AU" dirty="0"/>
              <a:t> in </a:t>
            </a:r>
            <a:r>
              <a:rPr lang="en-AU" dirty="0" err="1"/>
              <a:t>Vscode</a:t>
            </a:r>
            <a:r>
              <a:rPr lang="en-AU" dirty="0"/>
              <a:t>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D19688-889D-96B6-C21B-F1E3EE3A4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196" y="530087"/>
            <a:ext cx="3242365" cy="486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105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602E2-804E-A543-3343-3403457CE7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6436" y="1320800"/>
            <a:ext cx="5573364" cy="4563091"/>
          </a:xfrm>
        </p:spPr>
        <p:txBody>
          <a:bodyPr>
            <a:normAutofit/>
          </a:bodyPr>
          <a:lstStyle/>
          <a:p>
            <a:r>
              <a:rPr lang="en-AU" dirty="0"/>
              <a:t>[prompt: Explain what python pandas is?]</a:t>
            </a:r>
          </a:p>
          <a:p>
            <a:r>
              <a:rPr lang="en-AU" dirty="0"/>
              <a:t>[prompt: What is the relationship between pandas and </a:t>
            </a:r>
            <a:r>
              <a:rPr lang="en-AU" dirty="0" err="1"/>
              <a:t>numpy</a:t>
            </a:r>
            <a:r>
              <a:rPr lang="en-AU" dirty="0"/>
              <a:t>?]</a:t>
            </a:r>
          </a:p>
          <a:p>
            <a:endParaRPr lang="en-AU" dirty="0"/>
          </a:p>
          <a:p>
            <a:r>
              <a:rPr lang="en-AU" dirty="0"/>
              <a:t>Pip install pandas into our new </a:t>
            </a:r>
            <a:r>
              <a:rPr lang="en-AU" dirty="0" err="1"/>
              <a:t>venv</a:t>
            </a:r>
            <a:endParaRPr lang="en-AU" dirty="0"/>
          </a:p>
          <a:p>
            <a:endParaRPr lang="en-AU" dirty="0"/>
          </a:p>
          <a:p>
            <a:r>
              <a:rPr lang="en-AU" dirty="0"/>
              <a:t>[prompt: how do I install pandas to my </a:t>
            </a:r>
            <a:r>
              <a:rPr lang="en-AU" dirty="0" err="1"/>
              <a:t>venv</a:t>
            </a:r>
            <a:r>
              <a:rPr lang="en-AU" dirty="0"/>
              <a:t>]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5" name="Picture 4" descr="Panda bear in tree in forest">
            <a:extLst>
              <a:ext uri="{FF2B5EF4-FFF2-40B4-BE49-F238E27FC236}">
                <a16:creationId xmlns:a16="http://schemas.microsoft.com/office/drawing/2014/main" id="{6175283B-FAE0-93B6-4CDA-2510131C9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" r="18305" b="-1"/>
          <a:stretch>
            <a:fillRect/>
          </a:stretch>
        </p:blipFill>
        <p:spPr>
          <a:xfrm>
            <a:off x="6172199" y="1320800"/>
            <a:ext cx="5573363" cy="4563091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50698E-E67B-7EBA-9C45-8ACDB8C42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436" y="365125"/>
            <a:ext cx="11299126" cy="858875"/>
          </a:xfrm>
        </p:spPr>
        <p:txBody>
          <a:bodyPr anchor="ctr">
            <a:normAutofit/>
          </a:bodyPr>
          <a:lstStyle/>
          <a:p>
            <a:r>
              <a:rPr lang="en-AU" dirty="0"/>
              <a:t>Pandas (and </a:t>
            </a:r>
            <a:r>
              <a:rPr lang="en-AU" dirty="0" err="1"/>
              <a:t>numPy</a:t>
            </a:r>
            <a:r>
              <a:rPr lang="en-A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52716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7A814-DF28-BB92-6257-0C25AC38E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436" y="360000"/>
            <a:ext cx="11299126" cy="864000"/>
          </a:xfrm>
        </p:spPr>
        <p:txBody>
          <a:bodyPr anchor="ctr">
            <a:normAutofit/>
          </a:bodyPr>
          <a:lstStyle/>
          <a:p>
            <a:r>
              <a:rPr lang="en-AU" dirty="0"/>
              <a:t>Requirements.txt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0149038-D2BF-9A85-5FA9-97BCDDA51E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46435" y="1363287"/>
          <a:ext cx="11299126" cy="4520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8126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72DC2-AE38-C6C2-2AD7-50E58E87A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436" y="360000"/>
            <a:ext cx="11299126" cy="864000"/>
          </a:xfrm>
        </p:spPr>
        <p:txBody>
          <a:bodyPr anchor="ctr">
            <a:normAutofit/>
          </a:bodyPr>
          <a:lstStyle/>
          <a:p>
            <a:r>
              <a:rPr lang="en-AU" sz="4100"/>
              <a:t>Interactive python vs command line python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9BE32E-DFF0-7C91-1D36-0BD0CCAD18A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46435" y="1363287"/>
          <a:ext cx="11299126" cy="4520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67472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D4BF5-27E3-6A5E-7711-2C5B7D064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Using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EF15E-ABEE-24D8-C28A-A1BBDE356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[prompt: explain the </a:t>
            </a:r>
            <a:r>
              <a:rPr lang="en-AU" dirty="0" err="1"/>
              <a:t>package.module.function</a:t>
            </a:r>
            <a:r>
              <a:rPr lang="en-AU" dirty="0"/>
              <a:t>(arguments) convention in python]</a:t>
            </a:r>
          </a:p>
          <a:p>
            <a:endParaRPr lang="en-AU" dirty="0"/>
          </a:p>
          <a:p>
            <a:r>
              <a:rPr lang="en-AU" dirty="0"/>
              <a:t>[prompt: explain the different between positional, keyword and default arguments that a function might have]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65400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4C998-BD3F-5A6B-4421-EAD59A4F3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F6ED8-3D14-E0A1-5ABE-A7B03AAE5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Excel</a:t>
            </a:r>
          </a:p>
          <a:p>
            <a:r>
              <a:rPr lang="en-AU" dirty="0"/>
              <a:t>CSV</a:t>
            </a:r>
          </a:p>
          <a:p>
            <a:endParaRPr lang="en-AU" dirty="0"/>
          </a:p>
          <a:p>
            <a:r>
              <a:rPr lang="en-AU" dirty="0"/>
              <a:t>[prompt: How do I load a csv or an excel file into python as a pandas dataframe]</a:t>
            </a:r>
          </a:p>
        </p:txBody>
      </p:sp>
    </p:spTree>
    <p:extLst>
      <p:ext uri="{BB962C8B-B14F-4D97-AF65-F5344CB8AC3E}">
        <p14:creationId xmlns:p14="http://schemas.microsoft.com/office/powerpoint/2010/main" val="34135059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57C4D-BA11-D30B-6EE9-556D323EC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Python </a:t>
            </a:r>
            <a:r>
              <a:rPr lang="en-AU" dirty="0" err="1"/>
              <a:t>dataframes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A5B39-E47C-B1DC-E4AC-D2AC8B64F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Dictionaries/lists/sets/tuples in python (native data structures)</a:t>
            </a:r>
          </a:p>
          <a:p>
            <a:r>
              <a:rPr lang="en-AU" dirty="0" err="1"/>
              <a:t>Dataframes</a:t>
            </a:r>
            <a:r>
              <a:rPr lang="en-AU" dirty="0"/>
              <a:t> in python</a:t>
            </a:r>
          </a:p>
          <a:p>
            <a:endParaRPr lang="en-AU" dirty="0"/>
          </a:p>
          <a:p>
            <a:r>
              <a:rPr lang="en-AU" dirty="0"/>
              <a:t>[prompt: explain the data structures in python and how pandas dataframe addresses the way python handles data?]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18292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4C5CB-CDD3-537B-063E-D145439B8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Introducing AI as Workshop Helper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5CEFA-7C75-21E7-F7AE-E5C7A6712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Google AI Studio</a:t>
            </a:r>
          </a:p>
          <a:p>
            <a:r>
              <a:rPr lang="en-AU" dirty="0"/>
              <a:t>Rather than lecture you</a:t>
            </a:r>
          </a:p>
          <a:p>
            <a:r>
              <a:rPr lang="en-AU" dirty="0"/>
              <a:t>Or give you comprehensive notes and slides</a:t>
            </a:r>
          </a:p>
          <a:p>
            <a:r>
              <a:rPr lang="en-AU" dirty="0"/>
              <a:t>We are going to ask it questions as we go. </a:t>
            </a:r>
          </a:p>
          <a:p>
            <a:r>
              <a:rPr lang="en-AU" dirty="0"/>
              <a:t>We’ll give you prompts</a:t>
            </a:r>
          </a:p>
          <a:p>
            <a:r>
              <a:rPr lang="en-AU" dirty="0"/>
              <a:t>Get an AI to explain concepts for you</a:t>
            </a:r>
          </a:p>
          <a:p>
            <a:endParaRPr lang="en-AU" dirty="0"/>
          </a:p>
          <a:p>
            <a:r>
              <a:rPr lang="en-AU" dirty="0"/>
              <a:t>This means when you leave here you can go back over the parts you can’t remember or want to know more about</a:t>
            </a:r>
          </a:p>
        </p:txBody>
      </p:sp>
    </p:spTree>
    <p:extLst>
      <p:ext uri="{BB962C8B-B14F-4D97-AF65-F5344CB8AC3E}">
        <p14:creationId xmlns:p14="http://schemas.microsoft.com/office/powerpoint/2010/main" val="40217220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FA846-5E0C-C39F-1752-31C91CA93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Understanding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78A7C-CCCD-CF67-4493-626297BFA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[prompt: I want to explore a pandas dataframe what are the common pandas functions I can use?]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44131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7A0E8-F145-F300-42E3-72EDA2E66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Missing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0E90A-9F91-C26E-38DA-D0649368E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[prompt: I have found one of my columns has missing data. What can I do?]</a:t>
            </a:r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226CFF-E884-E455-54D1-A6B8AC0A9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873" y="1864341"/>
            <a:ext cx="8096250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08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C5EF1-1A66-B6B2-5990-615AE8380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Is the data correct?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D0BDC-126E-2B6F-A02D-97C95B8AC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[prompt: I want to check my “age” column to make sure all the values are within a sensible range e.g. 18 – 100. How can I do that using python]</a:t>
            </a:r>
          </a:p>
          <a:p>
            <a:r>
              <a:rPr lang="en-AU" dirty="0"/>
              <a:t>[prompt: I want to check my “postcode” columns to make sure all the values are between 4000 and 4999. How can I do that using python]</a:t>
            </a:r>
          </a:p>
          <a:p>
            <a:r>
              <a:rPr lang="en-AU" dirty="0"/>
              <a:t>[prompt: I have a ‘</a:t>
            </a:r>
            <a:r>
              <a:rPr lang="en-AU" dirty="0" err="1"/>
              <a:t>education_level</a:t>
            </a:r>
            <a:r>
              <a:rPr lang="en-AU" dirty="0"/>
              <a:t>’ column, I want to check the contents to make sure that the survey participants have filled this column out correctly. How can I do that in python]</a:t>
            </a:r>
          </a:p>
          <a:p>
            <a:r>
              <a:rPr lang="en-AU" dirty="0"/>
              <a:t>[prompt: I have identified some rows I need to drop. I have the respondent id for each row; how can I drop them from my data]</a:t>
            </a:r>
          </a:p>
        </p:txBody>
      </p:sp>
    </p:spTree>
    <p:extLst>
      <p:ext uri="{BB962C8B-B14F-4D97-AF65-F5344CB8AC3E}">
        <p14:creationId xmlns:p14="http://schemas.microsoft.com/office/powerpoint/2010/main" val="39082703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648F9-2877-6D7F-F8AC-85064E781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Join/merge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18136-014F-15EF-2755-A97F80771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[prompt: I have two pandas </a:t>
            </a:r>
            <a:r>
              <a:rPr lang="en-AU" dirty="0" err="1"/>
              <a:t>dataframes</a:t>
            </a:r>
            <a:r>
              <a:rPr lang="en-AU" dirty="0"/>
              <a:t> I want to join. They have a common column “</a:t>
            </a:r>
            <a:r>
              <a:rPr lang="en-AU" dirty="0" err="1"/>
              <a:t>respondent_id</a:t>
            </a:r>
            <a:r>
              <a:rPr lang="en-AU" dirty="0"/>
              <a:t>” that I would like to join on]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36C441-EDEF-0467-66BA-18898BC6D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052" y="2358886"/>
            <a:ext cx="6221896" cy="323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541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7C3AA-4283-581B-E5A4-D6B268B35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A3024-990B-9F62-6B9F-47E13C00C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Excel</a:t>
            </a:r>
          </a:p>
          <a:p>
            <a:r>
              <a:rPr lang="en-AU" dirty="0"/>
              <a:t>CSV</a:t>
            </a:r>
          </a:p>
          <a:p>
            <a:r>
              <a:rPr lang="en-AU" dirty="0"/>
              <a:t>Parquet</a:t>
            </a:r>
          </a:p>
          <a:p>
            <a:endParaRPr lang="en-AU" dirty="0"/>
          </a:p>
          <a:p>
            <a:r>
              <a:rPr lang="en-AU" dirty="0"/>
              <a:t>[prompt: I have a final dataframe I want to save as a CSV, an excel file and a parquet, how do I do this?]</a:t>
            </a:r>
          </a:p>
          <a:p>
            <a:endParaRPr lang="en-AU" dirty="0"/>
          </a:p>
          <a:p>
            <a:r>
              <a:rPr lang="en-AU" dirty="0"/>
              <a:t>[prompt: explain the differences between saving a dataframe as a csv, excel and parquet.]</a:t>
            </a:r>
          </a:p>
        </p:txBody>
      </p:sp>
    </p:spTree>
    <p:extLst>
      <p:ext uri="{BB962C8B-B14F-4D97-AF65-F5344CB8AC3E}">
        <p14:creationId xmlns:p14="http://schemas.microsoft.com/office/powerpoint/2010/main" val="1260318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AA8A5-334F-C825-A43E-6BA7AEBB2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this is 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53B63-34D6-1D75-5AD7-7CCFE8928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This is not a replacement</a:t>
            </a:r>
          </a:p>
          <a:p>
            <a:endParaRPr lang="en-AU" dirty="0"/>
          </a:p>
          <a:p>
            <a:r>
              <a:rPr lang="en-AU" dirty="0"/>
              <a:t>This is not going to solve all your research problems</a:t>
            </a:r>
          </a:p>
          <a:p>
            <a:endParaRPr lang="en-AU" dirty="0"/>
          </a:p>
          <a:p>
            <a:r>
              <a:rPr lang="en-AU" dirty="0"/>
              <a:t>This is not going to produce research output</a:t>
            </a:r>
          </a:p>
          <a:p>
            <a:endParaRPr lang="en-AU" dirty="0"/>
          </a:p>
          <a:p>
            <a:r>
              <a:rPr lang="en-AU" dirty="0"/>
              <a:t>This is not the whole story</a:t>
            </a:r>
          </a:p>
        </p:txBody>
      </p:sp>
    </p:spTree>
    <p:extLst>
      <p:ext uri="{BB962C8B-B14F-4D97-AF65-F5344CB8AC3E}">
        <p14:creationId xmlns:p14="http://schemas.microsoft.com/office/powerpoint/2010/main" val="1729035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D86A1-5795-FCE6-12FB-C5B60DC70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65455-C20E-B8DD-55ED-622331DA8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[prompt: If AI is so good, why not just ask AI to do all the work?]</a:t>
            </a:r>
          </a:p>
          <a:p>
            <a:endParaRPr lang="en-AU" dirty="0"/>
          </a:p>
          <a:p>
            <a:r>
              <a:rPr lang="en-AU" dirty="0"/>
              <a:t>Reproducibility</a:t>
            </a:r>
          </a:p>
          <a:p>
            <a:r>
              <a:rPr lang="en-AU" dirty="0"/>
              <a:t>The “black box” problem</a:t>
            </a:r>
          </a:p>
          <a:p>
            <a:r>
              <a:rPr lang="en-AU" dirty="0"/>
              <a:t>Data security/integrity</a:t>
            </a:r>
          </a:p>
          <a:p>
            <a:r>
              <a:rPr lang="en-AU" dirty="0"/>
              <a:t>Ethical issues</a:t>
            </a:r>
          </a:p>
          <a:p>
            <a:r>
              <a:rPr lang="en-AU" dirty="0"/>
              <a:t>Learning opportunities for code and methodology</a:t>
            </a:r>
          </a:p>
        </p:txBody>
      </p:sp>
    </p:spTree>
    <p:extLst>
      <p:ext uri="{BB962C8B-B14F-4D97-AF65-F5344CB8AC3E}">
        <p14:creationId xmlns:p14="http://schemas.microsoft.com/office/powerpoint/2010/main" val="967659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B7049-86BF-C0F8-090E-DB68E67F5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But I don’t know anything about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D3812-0552-7044-C4AC-22624812C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DON’T PANIC</a:t>
            </a:r>
          </a:p>
          <a:p>
            <a:endParaRPr lang="en-AU" dirty="0"/>
          </a:p>
          <a:p>
            <a:r>
              <a:rPr lang="en-AU" dirty="0"/>
              <a:t>You do not need not know anything about code.</a:t>
            </a:r>
          </a:p>
          <a:p>
            <a:r>
              <a:rPr lang="en-AU" dirty="0"/>
              <a:t>The idea is to let AI guide you and to learn about code as you go by asking the AI to make code and explain it to you.</a:t>
            </a:r>
          </a:p>
          <a:p>
            <a:r>
              <a:rPr lang="en-AU" dirty="0"/>
              <a:t>The neat thing about AI is that it provides you with a learning dialogue. Ask it questions as you go</a:t>
            </a:r>
          </a:p>
          <a:p>
            <a:endParaRPr lang="en-AU" dirty="0"/>
          </a:p>
          <a:p>
            <a:r>
              <a:rPr lang="en-AU" dirty="0"/>
              <a:t>I will provide some prompts for the basics of python (but it works equally well for R)</a:t>
            </a:r>
          </a:p>
        </p:txBody>
      </p:sp>
    </p:spTree>
    <p:extLst>
      <p:ext uri="{BB962C8B-B14F-4D97-AF65-F5344CB8AC3E}">
        <p14:creationId xmlns:p14="http://schemas.microsoft.com/office/powerpoint/2010/main" val="2104543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1435-843A-5A17-5640-FC3656DC8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Beginner Prompts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56803-7CCE-CFD1-51AD-DED31ED08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[prompt: Explain what the coding language python is for]</a:t>
            </a:r>
          </a:p>
          <a:p>
            <a:r>
              <a:rPr lang="en-AU" dirty="0"/>
              <a:t>[prompt: Describe what programmatic thinking is in the context of learning to code]</a:t>
            </a:r>
          </a:p>
          <a:p>
            <a:r>
              <a:rPr lang="en-AU" dirty="0"/>
              <a:t>[prompt: Explain python “for” loops]</a:t>
            </a:r>
          </a:p>
          <a:p>
            <a:r>
              <a:rPr lang="en-AU" dirty="0"/>
              <a:t>[prompt: Explain python “if-else” statements]</a:t>
            </a:r>
          </a:p>
          <a:p>
            <a:r>
              <a:rPr lang="en-AU" dirty="0"/>
              <a:t>[prompt: Explain how to make a function in python]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59985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D386-D005-9407-895E-A547E5AB4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What problem are we looking to solve today?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600CF-7562-3F1F-7F7E-9A2D6932A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 idea is to give people a place to start with AI and learning to code.</a:t>
            </a:r>
          </a:p>
          <a:p>
            <a:r>
              <a:rPr lang="en-AU" dirty="0"/>
              <a:t>While you can follow along with your own data; I have some test data</a:t>
            </a:r>
          </a:p>
          <a:p>
            <a:endParaRPr lang="en-AU" dirty="0"/>
          </a:p>
          <a:p>
            <a:r>
              <a:rPr lang="en-AU" dirty="0"/>
              <a:t>The test data is survey data in three files</a:t>
            </a:r>
          </a:p>
          <a:p>
            <a:pPr lvl="1"/>
            <a:r>
              <a:rPr lang="en-AU" dirty="0"/>
              <a:t>Demographics</a:t>
            </a:r>
          </a:p>
          <a:p>
            <a:pPr lvl="1"/>
            <a:r>
              <a:rPr lang="en-AU" dirty="0"/>
              <a:t>Likert Responses</a:t>
            </a:r>
          </a:p>
          <a:p>
            <a:pPr lvl="1"/>
            <a:r>
              <a:rPr lang="en-AU" dirty="0"/>
              <a:t>Free text responses</a:t>
            </a:r>
          </a:p>
          <a:p>
            <a:pPr lvl="1"/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7C400FF-B18C-543A-0C87-F52DE05111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Arial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A95E4F5-6634-CB77-520A-030AFCB88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D52D10-FD2C-6557-C939-D75999AAF4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1104" y="2859313"/>
            <a:ext cx="5055809" cy="284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639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32077-9C36-B12F-B4B7-712F3734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Synthetic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FE442-9618-D2B9-3F47-3A75530AF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It’s all OK, I made the data that we will be using all in code</a:t>
            </a:r>
          </a:p>
          <a:p>
            <a:endParaRPr lang="en-AU" dirty="0"/>
          </a:p>
          <a:p>
            <a:r>
              <a:rPr lang="en-AU" dirty="0"/>
              <a:t>I did use AI to help me code this</a:t>
            </a:r>
          </a:p>
          <a:p>
            <a:endParaRPr lang="en-AU" dirty="0"/>
          </a:p>
          <a:p>
            <a:r>
              <a:rPr lang="en-AU" dirty="0"/>
              <a:t>Or we could ask AI to make up the data as well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/>
              <a:t>[prompt: can you please make up a response to a survey question: What do you believe are the biggest factors that contribute to traffic congestion in Brisbane]</a:t>
            </a:r>
          </a:p>
        </p:txBody>
      </p:sp>
    </p:spTree>
    <p:extLst>
      <p:ext uri="{BB962C8B-B14F-4D97-AF65-F5344CB8AC3E}">
        <p14:creationId xmlns:p14="http://schemas.microsoft.com/office/powerpoint/2010/main" val="41805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BE19A28-C6DD-6637-FDAA-047587AC1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436" y="360000"/>
            <a:ext cx="11299126" cy="864000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701B5E-E026-E10D-8A86-14B99E431C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7378" r="1" b="29486"/>
          <a:stretch>
            <a:fillRect/>
          </a:stretch>
        </p:blipFill>
        <p:spPr>
          <a:xfrm>
            <a:off x="446435" y="1363287"/>
            <a:ext cx="11299126" cy="4520604"/>
          </a:xfrm>
          <a:noFill/>
        </p:spPr>
      </p:pic>
    </p:spTree>
    <p:extLst>
      <p:ext uri="{BB962C8B-B14F-4D97-AF65-F5344CB8AC3E}">
        <p14:creationId xmlns:p14="http://schemas.microsoft.com/office/powerpoint/2010/main" val="1583192309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8153A0EB-A798-4534-9949-D4F73ED6B525}" vid="{C00E0B3E-AF65-46CF-9C54-950CD6A5E9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1042</Words>
  <Application>Microsoft Office PowerPoint</Application>
  <PresentationFormat>Widescreen</PresentationFormat>
  <Paragraphs>132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Arial</vt:lpstr>
      <vt:lpstr>Calibri</vt:lpstr>
      <vt:lpstr>Calibri Light</vt:lpstr>
      <vt:lpstr>Theme1</vt:lpstr>
      <vt:lpstr>PowerPoint Presentation</vt:lpstr>
      <vt:lpstr>Introducing AI as Workshop Helper today</vt:lpstr>
      <vt:lpstr>What this is not</vt:lpstr>
      <vt:lpstr>Why?</vt:lpstr>
      <vt:lpstr>But I don’t know anything about code</vt:lpstr>
      <vt:lpstr>Beginner Prompts</vt:lpstr>
      <vt:lpstr>What problem are we looking to solve today?</vt:lpstr>
      <vt:lpstr>Synthetic Data</vt:lpstr>
      <vt:lpstr>PowerPoint Presentation</vt:lpstr>
      <vt:lpstr>Using Excel?</vt:lpstr>
      <vt:lpstr>Python - VScode</vt:lpstr>
      <vt:lpstr>For the AI-curious and code-hesitant</vt:lpstr>
      <vt:lpstr>A new venv</vt:lpstr>
      <vt:lpstr>Pandas (and numPy)</vt:lpstr>
      <vt:lpstr>Requirements.txt</vt:lpstr>
      <vt:lpstr>Interactive python vs command line python</vt:lpstr>
      <vt:lpstr>Using python</vt:lpstr>
      <vt:lpstr>load</vt:lpstr>
      <vt:lpstr>Python dataframes</vt:lpstr>
      <vt:lpstr>Understanding the data</vt:lpstr>
      <vt:lpstr>Missing data</vt:lpstr>
      <vt:lpstr>Is the data correct?</vt:lpstr>
      <vt:lpstr>Join/merge</vt:lpstr>
      <vt:lpstr>Export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 Fleet</dc:creator>
  <cp:lastModifiedBy>Robert Fleet</cp:lastModifiedBy>
  <cp:revision>1</cp:revision>
  <dcterms:created xsi:type="dcterms:W3CDTF">2025-07-07T04:07:49Z</dcterms:created>
  <dcterms:modified xsi:type="dcterms:W3CDTF">2025-07-07T04:08:30Z</dcterms:modified>
</cp:coreProperties>
</file>

<file path=docProps/thumbnail.jpeg>
</file>